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2" r:id="rId5"/>
    <p:sldId id="260" r:id="rId6"/>
    <p:sldId id="259" r:id="rId7"/>
    <p:sldId id="263" r:id="rId8"/>
    <p:sldId id="264" r:id="rId9"/>
    <p:sldId id="281" r:id="rId10"/>
    <p:sldId id="295" r:id="rId11"/>
    <p:sldId id="294" r:id="rId12"/>
    <p:sldId id="265" r:id="rId13"/>
    <p:sldId id="296" r:id="rId14"/>
    <p:sldId id="297" r:id="rId15"/>
    <p:sldId id="266" r:id="rId16"/>
    <p:sldId id="272" r:id="rId17"/>
    <p:sldId id="287" r:id="rId18"/>
    <p:sldId id="286" r:id="rId19"/>
    <p:sldId id="284" r:id="rId20"/>
    <p:sldId id="273" r:id="rId21"/>
    <p:sldId id="288" r:id="rId22"/>
    <p:sldId id="289" r:id="rId23"/>
    <p:sldId id="282" r:id="rId24"/>
    <p:sldId id="292" r:id="rId25"/>
    <p:sldId id="293" r:id="rId26"/>
    <p:sldId id="274" r:id="rId27"/>
    <p:sldId id="298" r:id="rId28"/>
    <p:sldId id="275" r:id="rId29"/>
    <p:sldId id="277" r:id="rId30"/>
    <p:sldId id="278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257"/>
            <p14:sldId id="258"/>
            <p14:sldId id="262"/>
            <p14:sldId id="260"/>
            <p14:sldId id="259"/>
            <p14:sldId id="263"/>
            <p14:sldId id="264"/>
            <p14:sldId id="281"/>
            <p14:sldId id="295"/>
            <p14:sldId id="294"/>
            <p14:sldId id="265"/>
            <p14:sldId id="296"/>
            <p14:sldId id="297"/>
            <p14:sldId id="266"/>
            <p14:sldId id="272"/>
            <p14:sldId id="287"/>
            <p14:sldId id="286"/>
            <p14:sldId id="284"/>
            <p14:sldId id="273"/>
            <p14:sldId id="288"/>
            <p14:sldId id="289"/>
            <p14:sldId id="282"/>
            <p14:sldId id="292"/>
            <p14:sldId id="293"/>
            <p14:sldId id="274"/>
            <p14:sldId id="298"/>
            <p14:sldId id="275"/>
            <p14:sldId id="277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5"/>
    <p:restoredTop sz="94357"/>
  </p:normalViewPr>
  <p:slideViewPr>
    <p:cSldViewPr snapToGrid="0" snapToObjects="1">
      <p:cViewPr varScale="1">
        <p:scale>
          <a:sx n="131" d="100"/>
          <a:sy n="131" d="100"/>
        </p:scale>
        <p:origin x="1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tree is the not a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 tree like evolution</a:t>
            </a:r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the recombination breakpoints are unknown, they are often estimated before an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Estimate where recombination breakpoints are using e.g. RDP (Martin et. al, 2014, Virus Evolution)</a:t>
            </a:r>
          </a:p>
          <a:p>
            <a:endParaRPr lang="en-US" dirty="0"/>
          </a:p>
          <a:p>
            <a:r>
              <a:rPr lang="en-US" dirty="0"/>
              <a:t>Only use genetic sequences between these breakpoints for analysis</a:t>
            </a:r>
          </a:p>
        </p:txBody>
      </p:sp>
    </p:spTree>
    <p:extLst>
      <p:ext uri="{BB962C8B-B14F-4D97-AF65-F5344CB8AC3E}">
        <p14:creationId xmlns:p14="http://schemas.microsoft.com/office/powerpoint/2010/main" val="18802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subsets of alignments reduces how well we can resolve phylogenetic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86931-8072-0946-ABB3-72F9A1A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06" y="1661127"/>
            <a:ext cx="6571234" cy="5062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433BD-D6E4-BD4F-8B8D-60266A7AF903}"/>
              </a:ext>
            </a:extLst>
          </p:cNvPr>
          <p:cNvSpPr txBox="1"/>
          <p:nvPr/>
        </p:nvSpPr>
        <p:spPr>
          <a:xfrm>
            <a:off x="8898340" y="6492875"/>
            <a:ext cx="329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 Bio.</a:t>
            </a:r>
          </a:p>
        </p:txBody>
      </p:sp>
    </p:spTree>
    <p:extLst>
      <p:ext uri="{BB962C8B-B14F-4D97-AF65-F5344CB8AC3E}">
        <p14:creationId xmlns:p14="http://schemas.microsoft.com/office/powerpoint/2010/main" val="163992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Independent loci can give information about events further in the past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9A105-EE6A-4541-9472-AF1848BD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65" y="2096987"/>
            <a:ext cx="9294270" cy="3826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6C5CE-26F0-594D-AAE7-119FFEBBAA9F}"/>
              </a:ext>
            </a:extLst>
          </p:cNvPr>
          <p:cNvSpPr txBox="1"/>
          <p:nvPr/>
        </p:nvSpPr>
        <p:spPr>
          <a:xfrm>
            <a:off x="8898340" y="6492875"/>
            <a:ext cx="329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Heled et al., 2008,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 Bio.</a:t>
            </a:r>
          </a:p>
        </p:txBody>
      </p:sp>
    </p:spTree>
    <p:extLst>
      <p:ext uri="{BB962C8B-B14F-4D97-AF65-F5344CB8AC3E}">
        <p14:creationId xmlns:p14="http://schemas.microsoft.com/office/powerpoint/2010/main" val="68615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tips are likely to coalesce quickly, more trees on the other hand give more information about past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6C5CE-26F0-594D-AAE7-119FFEBBAA9F}"/>
              </a:ext>
            </a:extLst>
          </p:cNvPr>
          <p:cNvSpPr txBox="1"/>
          <p:nvPr/>
        </p:nvSpPr>
        <p:spPr>
          <a:xfrm>
            <a:off x="8898340" y="6492875"/>
            <a:ext cx="329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Heled et al., 2008,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 Bio.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A5E39-ED90-8E47-8BDE-85750A69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803" y="1690688"/>
            <a:ext cx="5715569" cy="504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denote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tree-based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4196-37C6-3F4A-80E1-E45A23A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genome of Influenza consists of several segments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F2A386-A474-1E45-8BB3-03CD966C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515" y="1670297"/>
            <a:ext cx="627657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380E1-234D-724A-BB5B-A48FA95B62B3}"/>
              </a:ext>
            </a:extLst>
          </p:cNvPr>
          <p:cNvSpPr/>
          <p:nvPr/>
        </p:nvSpPr>
        <p:spPr>
          <a:xfrm>
            <a:off x="8111067" y="60658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Mackay, I. M.. Influenza virus. (2018). doi:10.6084/m9.figshare.6817112.v1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0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DF98-75A7-CA46-8A41-97AF9E72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Reassortment can create progenitors with segments that originate from different parents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B6B0-1774-D44C-80ED-7C4B67DD3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1" descr="nrmicro.2016.46-f1.jpg">
            <a:extLst>
              <a:ext uri="{FF2B5EF4-FFF2-40B4-BE49-F238E27FC236}">
                <a16:creationId xmlns:a16="http://schemas.microsoft.com/office/drawing/2014/main" id="{4FC8E1C8-6A22-5D43-B028-24BDCFE2E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r="71008"/>
          <a:stretch/>
        </p:blipFill>
        <p:spPr bwMode="auto">
          <a:xfrm>
            <a:off x="4603993" y="2267712"/>
            <a:ext cx="2984013" cy="390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57C6E-ACB3-6A49-924F-7141764E6F8D}"/>
              </a:ext>
            </a:extLst>
          </p:cNvPr>
          <p:cNvSpPr txBox="1"/>
          <p:nvPr/>
        </p:nvSpPr>
        <p:spPr>
          <a:xfrm>
            <a:off x="8155172" y="6492875"/>
            <a:ext cx="403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McDonald et al., 2016, </a:t>
            </a:r>
            <a:r>
              <a:rPr lang="en-US" i="1" dirty="0"/>
              <a:t>Nat. Rev. </a:t>
            </a:r>
            <a:r>
              <a:rPr lang="en-US" i="1" dirty="0" err="1"/>
              <a:t>Micr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631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Segmented viruses can reassort,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612A-D5AC-4243-89DD-4C1F884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Tanglegrams</a:t>
            </a:r>
            <a:r>
              <a:rPr lang="en-US" dirty="0"/>
              <a:t> can give insight into the reassortment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F0772-E6DF-1245-8111-0B740E5E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166" y="1825625"/>
            <a:ext cx="3866543" cy="4582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EB41E7-4021-3943-BEA6-93E1254566FB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Westgeest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K. D. et al. (2014),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Journal of Virology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91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01CD-9BF7-7144-814D-EB080A5E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can comparing </a:t>
            </a:r>
            <a:r>
              <a:rPr lang="en-US" dirty="0" err="1"/>
              <a:t>tMRCA’s</a:t>
            </a:r>
            <a:r>
              <a:rPr lang="en-US" dirty="0"/>
              <a:t> between different segment.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5FA0-CF22-314D-B215-55A809756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1B177-8ED6-6441-B3B0-5AEEA6D0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56631"/>
            <a:ext cx="8604250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3DB864-F99D-5144-8514-22325A579C2E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Westgeest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K. D. et al. (2014),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Journal of Virology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190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reassortment allows to model a joint coalescent and reassortment process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31D1336-2A4F-8845-BA56-781E33D9A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4" y="1690688"/>
            <a:ext cx="4773032" cy="480295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2584419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Everywhere where there was a tree, there is now a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FCC5D8B6-2582-D140-A2B1-BAD18D299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985813"/>
            <a:ext cx="10515600" cy="2137730"/>
          </a:xfr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8B808AB-439F-7E44-AB1C-820D1418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" y="2270759"/>
            <a:ext cx="11030236" cy="9466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E30CB7-163B-774C-98DB-8981074190D0}"/>
              </a:ext>
            </a:extLst>
          </p:cNvPr>
          <p:cNvCxnSpPr/>
          <p:nvPr/>
        </p:nvCxnSpPr>
        <p:spPr>
          <a:xfrm>
            <a:off x="6741994" y="3548418"/>
            <a:ext cx="0" cy="640080"/>
          </a:xfrm>
          <a:prstGeom prst="straightConnector1">
            <a:avLst/>
          </a:prstGeom>
          <a:ln w="1238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52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60CA5-0CE0-E048-B71F-CA0869812307}"/>
              </a:ext>
            </a:extLst>
          </p:cNvPr>
          <p:cNvSpPr txBox="1"/>
          <p:nvPr/>
        </p:nvSpPr>
        <p:spPr>
          <a:xfrm>
            <a:off x="8155172" y="6492875"/>
            <a:ext cx="403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McDonald et al., 2016, </a:t>
            </a:r>
            <a:r>
              <a:rPr lang="en-US" i="1" dirty="0"/>
              <a:t>Nat. Rev. </a:t>
            </a:r>
            <a:r>
              <a:rPr lang="en-US" i="1" dirty="0" err="1"/>
              <a:t>Micr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recombination.</a:t>
            </a:r>
          </a:p>
          <a:p>
            <a:endParaRPr lang="en-US" dirty="0"/>
          </a:p>
          <a:p>
            <a:r>
              <a:rPr lang="en-US" dirty="0"/>
              <a:t>Infer networks instead of trees (Part 2 of the lecture). </a:t>
            </a:r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722</Words>
  <Application>Microsoft Macintosh PowerPoint</Application>
  <PresentationFormat>Widescreen</PresentationFormat>
  <Paragraphs>82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Helvetica</vt:lpstr>
      <vt:lpstr>Office Theme</vt:lpstr>
      <vt:lpstr>My tree is the not a tree</vt:lpstr>
      <vt:lpstr>Phylogenetic tree denote approximate the transmission history</vt:lpstr>
      <vt:lpstr>Processes, such as co-infection can lead to a person carrying pathogens from more than one source</vt:lpstr>
      <vt:lpstr>The combined genetic material may represent a network and not a tree</vt:lpstr>
      <vt:lpstr>Genetic recombination processes lead to different parts of a genome coding for different histories</vt:lpstr>
      <vt:lpstr>Different processes to “mix” genetic materials from two parent lineages exist </vt:lpstr>
      <vt:lpstr>Ways to deal with recombination</vt:lpstr>
      <vt:lpstr>Only use small parts of the genome that code for the same tree.</vt:lpstr>
      <vt:lpstr>Population dynamics can be inferred from individual influenza segments</vt:lpstr>
      <vt:lpstr>When the recombination breakpoints are unknown, they are often estimated before an analysis</vt:lpstr>
      <vt:lpstr>Using subsets of alignments reduces how well we can resolve phylogenetic trees</vt:lpstr>
      <vt:lpstr>Consider different parts of a genome to be independent.</vt:lpstr>
      <vt:lpstr>Independent loci can give information about events further in the past</vt:lpstr>
      <vt:lpstr>More tips are likely to coalesce quickly, more trees on the other hand give more information about past events</vt:lpstr>
      <vt:lpstr>Just ignore recombination.</vt:lpstr>
      <vt:lpstr>QUESTIONS?</vt:lpstr>
      <vt:lpstr>The coalescent with gene conversion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The genome of Influenza consists of several segments</vt:lpstr>
      <vt:lpstr>Reassortment can create progenitors with segments that originate from different parents</vt:lpstr>
      <vt:lpstr>Segmented viruses can reassort, leading different segments to code for different trees</vt:lpstr>
      <vt:lpstr>Tanglegrams can give insight into the reassortment process</vt:lpstr>
      <vt:lpstr>So can comparing tMRCA’s between different segment.</vt:lpstr>
      <vt:lpstr>The coalescent with reassortment allows to model a joint coalescent and reassortment process </vt:lpstr>
      <vt:lpstr>Everywhere where there was a tree, there is now a network</vt:lpstr>
      <vt:lpstr>CoalRe allows inferring reassortment networks, reassortment rates etc. jointly</vt:lpstr>
      <vt:lpstr>Correctly modelling the reassortment process impact precision and reduces bias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46</cp:revision>
  <dcterms:created xsi:type="dcterms:W3CDTF">2020-07-05T17:44:26Z</dcterms:created>
  <dcterms:modified xsi:type="dcterms:W3CDTF">2020-07-29T14:56:55Z</dcterms:modified>
</cp:coreProperties>
</file>